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43" r:id="rId7"/>
    <p:sldId id="261" r:id="rId8"/>
    <p:sldId id="344" r:id="rId9"/>
    <p:sldId id="262" r:id="rId10"/>
    <p:sldId id="264" r:id="rId11"/>
    <p:sldId id="34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46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47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63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5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02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2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95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01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10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08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1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20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8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934D-AA7A-41BA-B0FD-535C4378741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BC34-24D1-43D7-BBEC-3E212A9FA2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32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31653" y="4576069"/>
            <a:ext cx="4544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1. Antal patienter i aktiv uremivård 1991-2014. Observera ändrad tidsskala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:\Dokument\Svenskt NjurRegister\Publikation\Publikation 2015\Bilder från Pablo\Diagram\Diagram\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6165"/>
            <a:ext cx="81248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okument\Svenskt NjurRegister\Publikation\Publikation 2015\Bilder från Pablo\Diagram\Diagram\Fi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7682"/>
            <a:ext cx="8553316" cy="40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51520" y="5013176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8. Nyupptagna patienter 1991-2014. Fördelade på uremiorsakande sjukdom, i procent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kument\Svenskt NjurRegister\Publikation\Publikation 2015\Svenskt Njurregister Årsrapport 2015_Sida_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53875" r="11127" b="35663"/>
          <a:stretch/>
        </p:blipFill>
        <p:spPr bwMode="auto">
          <a:xfrm>
            <a:off x="1115616" y="1484784"/>
            <a:ext cx="6947578" cy="14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115616" y="2939038"/>
            <a:ext cx="524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Tabell III. Nyupptagna patienter med diabetesnefropati 1991-2014. </a:t>
            </a:r>
          </a:p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Fördelade på diabetestyp (I och II) och startår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Dokument\Svenskt NjurRegister\Publikation\Publikation 2015\Bilder från Pablo\Diagram\Diagram\Fig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3257"/>
            <a:ext cx="7571248" cy="32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827584" y="443711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9. Medelålder vid behandlingsstart 1991-2014. Fördelad på kön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okument\Svenskt NjurRegister\Publikation\Publikation 2015\Bilder från Pablo\Diagram\Diagram\Fig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6149"/>
            <a:ext cx="7966269" cy="40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1560" y="508518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10. Avlidna patienter i dialysbehandling årligen 1991-2014. Fördelade på grupperade dödsorsaker, i procent. n=17623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okument\Svenskt NjurRegister\Publikation\Publikation 2015\Bilder från Pablo\Diagram\Diagram\Fi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6393"/>
            <a:ext cx="8054051" cy="37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1560" y="486916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11. Avlidna patienter med fungerande njurtransplantat årligen 1991-2014.  Fördelade på grupperade dödsorsaker, i procent. n=2339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okument\Svenskt NjurRegister\Publikation\Publikation 2015\Bilder från Pablo\Diagram\Diagram\Fig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43079" cy="40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1560" y="486916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12. Mortalitet njurtransplanterade respektive dialysbehandlade patienter årligen, 1991-2014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kument\Svenskt NjurRegister\Publikation\Publikation 2015\Bilder från Pablo\Diagram\Diagram\Fig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0" y="1086059"/>
            <a:ext cx="8801118" cy="327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3370" y="44371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13. Antal transplantationer årligen 1991-2014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Dokument\Svenskt NjurRegister\Publikation\Publikation 2015\Bilder från Pablo\Diagram\Diagram\Fig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5438"/>
            <a:ext cx="7181712" cy="25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971600" y="371703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14. Antal förlorade transplantat årligen 1991-2014 samt antal patienter med fungerande transplantat vid efterföljande årsskifte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Dokument\Svenskt NjurRegister\Publikation\Publikation 2015\Bilder från Pablo\Diagram\Diagram\Fig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80" y="836712"/>
            <a:ext cx="6169164" cy="26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11011" y="35730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15. Relativ risk för död första året i aktiv uremivård.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Dokument\Svenskt NjurRegister\Publikation\Publikation 2015\Bilder från Pablo\Diagram\Diagram\Fi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" y="836712"/>
            <a:ext cx="8228921" cy="28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57394" y="3857400"/>
            <a:ext cx="4834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16.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Representativitet för respektive klinik i jämförelse med det nationella Patientregistret (ICD-kod N18.4 och N18.5)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kument\Svenskt NjurRegister\Publikation\Publikation 2015\Bilder från Pablo\Diagram\Diagram\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3194"/>
            <a:ext cx="7796191" cy="326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683568" y="4365104"/>
            <a:ext cx="576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2. Antal patienter i aktiv uremivård 901231 respektive 141231. Fördelade på behandlingsform och ålder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Dokument\Svenskt NjurRegister\Publikation\Publikation 2015\Bilder från Pablo\Diagram\Diagram\Fig 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0" y="692696"/>
            <a:ext cx="6773316" cy="36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83060" y="44371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17. Andel patienter som startar AUV med minst ett föregående CKD-besök, i procent</a:t>
            </a:r>
          </a:p>
        </p:txBody>
      </p:sp>
    </p:spTree>
    <p:extLst>
      <p:ext uri="{BB962C8B-B14F-4D97-AF65-F5344CB8AC3E}">
        <p14:creationId xmlns:p14="http://schemas.microsoft.com/office/powerpoint/2010/main" val="35867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Dokument\Svenskt NjurRegister\Publikation\Publikation 2015\Bilder från Pablo\Diagram\Diagram\Fig 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5" y="1268760"/>
            <a:ext cx="8299019" cy="23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49445" y="37170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18. Andel patienter som startar aktiv uremivård 2014 som är kända på kliniken (minst ett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f.g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CKD-besök)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Dokument\Svenskt NjurRegister\Publikation\Publikation 2015\Bilder från Pablo\Diagram\Diagram\Fig 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85338" cy="33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899592" y="4077072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19. Antal patienter vid årsslutet 2008-2014 i CKD-registret</a:t>
            </a:r>
          </a:p>
        </p:txBody>
      </p:sp>
    </p:spTree>
    <p:extLst>
      <p:ext uri="{BB962C8B-B14F-4D97-AF65-F5344CB8AC3E}">
        <p14:creationId xmlns:p14="http://schemas.microsoft.com/office/powerpoint/2010/main" val="28810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kument\Svenskt NjurRegister\Publikation\Publikation 2015\Bilder från Pablo\Diagram\Diagram\Fig 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" y="1052736"/>
            <a:ext cx="7373112" cy="34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99288" y="4581128"/>
            <a:ext cx="3322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20. Antal nya CKD-patienter 2008-2013</a:t>
            </a:r>
          </a:p>
        </p:txBody>
      </p:sp>
    </p:spTree>
    <p:extLst>
      <p:ext uri="{BB962C8B-B14F-4D97-AF65-F5344CB8AC3E}">
        <p14:creationId xmlns:p14="http://schemas.microsoft.com/office/powerpoint/2010/main" val="10186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kument\Svenskt NjurRegister\Publikation\Publikation 2015\Bilder från Pablo\Diagram\Diagram\Fig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68304" cy="34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971600" y="45811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21. Antal CKD-patienter 2008-2014, fördelat på kön</a:t>
            </a:r>
          </a:p>
        </p:txBody>
      </p:sp>
    </p:spTree>
    <p:extLst>
      <p:ext uri="{BB962C8B-B14F-4D97-AF65-F5344CB8AC3E}">
        <p14:creationId xmlns:p14="http://schemas.microsoft.com/office/powerpoint/2010/main" val="11520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okument\Svenskt NjurRegister\Publikation\Publikation 2015\Bilder från Pablo\Diagram\Diagram\Fig 22-a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53878" cy="34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03648" y="45811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22. Andel (%) CKD-patienter 2008-2014 fasindelat</a:t>
            </a:r>
          </a:p>
        </p:txBody>
      </p:sp>
    </p:spTree>
    <p:extLst>
      <p:ext uri="{BB962C8B-B14F-4D97-AF65-F5344CB8AC3E}">
        <p14:creationId xmlns:p14="http://schemas.microsoft.com/office/powerpoint/2010/main" val="4326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kument\Svenskt NjurRegister\Publikation\Publikation 2015\Bilder från Pablo\Diagram\Diagram\Fig 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20793" cy="3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5616" y="4437112"/>
            <a:ext cx="298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23. Medelålder vid inklusion i CKD</a:t>
            </a:r>
          </a:p>
        </p:txBody>
      </p:sp>
    </p:spTree>
    <p:extLst>
      <p:ext uri="{BB962C8B-B14F-4D97-AF65-F5344CB8AC3E}">
        <p14:creationId xmlns:p14="http://schemas.microsoft.com/office/powerpoint/2010/main" val="17223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0" y="986554"/>
            <a:ext cx="8574840" cy="27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317640" y="37890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24. Antal patienter med besök i CKD-fas och TX-fas 2014</a:t>
            </a:r>
          </a:p>
        </p:txBody>
      </p:sp>
    </p:spTree>
    <p:extLst>
      <p:ext uri="{BB962C8B-B14F-4D97-AF65-F5344CB8AC3E}">
        <p14:creationId xmlns:p14="http://schemas.microsoft.com/office/powerpoint/2010/main" val="27931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195463" cy="318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03648" y="44371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25. Underliggande njursjukdom, andel i procent</a:t>
            </a:r>
          </a:p>
        </p:txBody>
      </p:sp>
    </p:spTree>
    <p:extLst>
      <p:ext uri="{BB962C8B-B14F-4D97-AF65-F5344CB8AC3E}">
        <p14:creationId xmlns:p14="http://schemas.microsoft.com/office/powerpoint/2010/main" val="39053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" y="1052736"/>
            <a:ext cx="74358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952574" y="4437112"/>
            <a:ext cx="491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26. Komorbida sjukdomar vid inklusion i CKD-registret 2014</a:t>
            </a:r>
          </a:p>
        </p:txBody>
      </p:sp>
    </p:spTree>
    <p:extLst>
      <p:ext uri="{BB962C8B-B14F-4D97-AF65-F5344CB8AC3E}">
        <p14:creationId xmlns:p14="http://schemas.microsoft.com/office/powerpoint/2010/main" val="588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kument\Svenskt NjurRegister\Publikation\Publikation 2015\Bilder från Pablo\Diagram\Diagram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9" y="1047425"/>
            <a:ext cx="7908661" cy="318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23779" y="4293096"/>
            <a:ext cx="54603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3. Medelålder vid årsskiftena 901231-141231. Fördelad på kön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07484" cy="36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5616" y="45091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27.  Body mass index (95% CI; kg/m2) för patienter med olika bakomliggande njursjukdom</a:t>
            </a:r>
          </a:p>
        </p:txBody>
      </p:sp>
    </p:spTree>
    <p:extLst>
      <p:ext uri="{BB962C8B-B14F-4D97-AF65-F5344CB8AC3E}">
        <p14:creationId xmlns:p14="http://schemas.microsoft.com/office/powerpoint/2010/main" val="4056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052734"/>
            <a:ext cx="7093939" cy="33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899590" y="44371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28. Estimerad GFR vid inklusion i CKD-registret, 25-75 percentilen, 2008-2014</a:t>
            </a:r>
          </a:p>
        </p:txBody>
      </p:sp>
    </p:spTree>
    <p:extLst>
      <p:ext uri="{BB962C8B-B14F-4D97-AF65-F5344CB8AC3E}">
        <p14:creationId xmlns:p14="http://schemas.microsoft.com/office/powerpoint/2010/main" val="29894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35456" cy="28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179512" y="37890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29. Andel patienter (95% konfidensintervall) som uppnår blodtryck &lt;140/90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mmHg 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* Patienter över 80 år exkluderade</a:t>
            </a:r>
          </a:p>
        </p:txBody>
      </p:sp>
    </p:spTree>
    <p:extLst>
      <p:ext uri="{BB962C8B-B14F-4D97-AF65-F5344CB8AC3E}">
        <p14:creationId xmlns:p14="http://schemas.microsoft.com/office/powerpoint/2010/main" val="3115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" y="620688"/>
            <a:ext cx="8657739" cy="374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314636" y="4437112"/>
            <a:ext cx="84338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30. Andel patienter med diabetesnefropati (%, 95% CI)  som har ACEi eller ARB 2014, uppdelat på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klinik</a:t>
            </a:r>
          </a:p>
          <a:p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Kliniker med färre än 10 patienter med diabetesnefropati är exkluderade</a:t>
            </a:r>
          </a:p>
        </p:txBody>
      </p:sp>
    </p:spTree>
    <p:extLst>
      <p:ext uri="{BB962C8B-B14F-4D97-AF65-F5344CB8AC3E}">
        <p14:creationId xmlns:p14="http://schemas.microsoft.com/office/powerpoint/2010/main" val="19023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" y="558528"/>
            <a:ext cx="8502304" cy="359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318168" y="4221088"/>
            <a:ext cx="5549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31. Andel patienter med ESL-behandling, Hb 100-120 g/L (95%CI)</a:t>
            </a:r>
          </a:p>
        </p:txBody>
      </p:sp>
    </p:spTree>
    <p:extLst>
      <p:ext uri="{BB962C8B-B14F-4D97-AF65-F5344CB8AC3E}">
        <p14:creationId xmlns:p14="http://schemas.microsoft.com/office/powerpoint/2010/main" val="2714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8" y="584433"/>
            <a:ext cx="8258788" cy="356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420624" y="4221088"/>
            <a:ext cx="4871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32.  Standard PTH (pmol/L) med 95 % konfidensintervall uppdelat på klinik för patienter med eGFR &lt;30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ml/min/1,73 m</a:t>
            </a:r>
            <a:r>
              <a:rPr lang="sv-SE" sz="1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sv-SE" sz="1200" b="1" dirty="0" smtClean="0">
                <a:solidFill>
                  <a:schemeClr val="bg1">
                    <a:lumMod val="50000"/>
                  </a:schemeClr>
                </a:solidFill>
              </a:rPr>
              <a:t>De horisontella linjerna representerar gräns för normalt PTH och gräns för 2xnormalt PTH som föreslås som lägsta PTH för dialyspopulationen</a:t>
            </a:r>
            <a:endParaRPr lang="sv-S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16594" cy="32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9512" y="4221088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33. Andel CKD-patienter, fas 4-5 med fosfat &lt;1,6 mmol/L (95%CI)</a:t>
            </a:r>
          </a:p>
        </p:txBody>
      </p:sp>
    </p:spTree>
    <p:extLst>
      <p:ext uri="{BB962C8B-B14F-4D97-AF65-F5344CB8AC3E}">
        <p14:creationId xmlns:p14="http://schemas.microsoft.com/office/powerpoint/2010/main" val="13755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" y="509825"/>
            <a:ext cx="8060685" cy="34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43762" y="4005064"/>
            <a:ext cx="5900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34. Andel patienter (%) med känd njurmedicinsk diagnos 2014  (95%CI)</a:t>
            </a:r>
          </a:p>
        </p:txBody>
      </p:sp>
    </p:spTree>
    <p:extLst>
      <p:ext uri="{BB962C8B-B14F-4D97-AF65-F5344CB8AC3E}">
        <p14:creationId xmlns:p14="http://schemas.microsoft.com/office/powerpoint/2010/main" val="18900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778"/>
            <a:ext cx="7980224" cy="33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9552" y="4005064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35. Andel patienter som planeras för respektive uremivårdsform </a:t>
            </a:r>
          </a:p>
        </p:txBody>
      </p:sp>
    </p:spTree>
    <p:extLst>
      <p:ext uri="{BB962C8B-B14F-4D97-AF65-F5344CB8AC3E}">
        <p14:creationId xmlns:p14="http://schemas.microsoft.com/office/powerpoint/2010/main" val="33460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3" y="412353"/>
            <a:ext cx="7412037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760363" y="46531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36. Andel patienter 2014 där det finns en planerad uremivårdsform uppdelat på njurfunktionsstadium</a:t>
            </a:r>
          </a:p>
        </p:txBody>
      </p:sp>
    </p:spTree>
    <p:extLst>
      <p:ext uri="{BB962C8B-B14F-4D97-AF65-F5344CB8AC3E}">
        <p14:creationId xmlns:p14="http://schemas.microsoft.com/office/powerpoint/2010/main" val="2252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kument\Svenskt NjurRegister\Publikation\Publikation 2015\Bilder från Pablo\Diagram\Diagram\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5" y="1032112"/>
            <a:ext cx="8248819" cy="31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99644" y="4293096"/>
            <a:ext cx="60165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4. Medelålder vid årsskiftena 901231-141231. Fördelad på behandlingsform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2" y="564276"/>
            <a:ext cx="7519404" cy="40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797012" y="4725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37. Antal patienter, överlevnad och start i uremivård, CKD-registret 2008-2014</a:t>
            </a:r>
          </a:p>
        </p:txBody>
      </p:sp>
    </p:spTree>
    <p:extLst>
      <p:ext uri="{BB962C8B-B14F-4D97-AF65-F5344CB8AC3E}">
        <p14:creationId xmlns:p14="http://schemas.microsoft.com/office/powerpoint/2010/main" val="38667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5" y="476672"/>
            <a:ext cx="6620953" cy="48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263414" y="5354052"/>
            <a:ext cx="5036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Fig 38. Överlevnad innan uremivårdsstart vid olika njursjukdomar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kument\Svenskt NjurRegister\Publikation\Publikation 2015\Bilder från Pablo\Diagram\Diagram\Fig 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45344" cy="33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03648" y="44371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39. Aktuell accessfördelning i riket vid årsskiftet 2014, 61 % AVF, 31 % CDK, 8 % AVG</a:t>
            </a:r>
          </a:p>
        </p:txBody>
      </p:sp>
    </p:spTree>
    <p:extLst>
      <p:ext uri="{BB962C8B-B14F-4D97-AF65-F5344CB8AC3E}">
        <p14:creationId xmlns:p14="http://schemas.microsoft.com/office/powerpoint/2010/main" val="25595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kument\Svenskt NjurRegister\Publikation\Publikation 2015\Bilder från Pablo\Diagram\Diagram\Fig 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5" y="836712"/>
            <a:ext cx="8437387" cy="30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83085" y="40050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40, Andel AVF och AVG per enhet (antal patienter) i tvärsnittsundersökningen 2014</a:t>
            </a:r>
          </a:p>
        </p:txBody>
      </p:sp>
    </p:spTree>
    <p:extLst>
      <p:ext uri="{BB962C8B-B14F-4D97-AF65-F5344CB8AC3E}">
        <p14:creationId xmlns:p14="http://schemas.microsoft.com/office/powerpoint/2010/main" val="217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kument\Svenskt NjurRegister\Publikation\Publikation 2015\Bilder från Pablo\Diagram\Diagram\Fig 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0" y="1196752"/>
            <a:ext cx="8621470" cy="25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71010" y="38610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41. Typ av access vid första hemodialysbehandling fördelat per enhet</a:t>
            </a:r>
          </a:p>
        </p:txBody>
      </p:sp>
    </p:spTree>
    <p:extLst>
      <p:ext uri="{BB962C8B-B14F-4D97-AF65-F5344CB8AC3E}">
        <p14:creationId xmlns:p14="http://schemas.microsoft.com/office/powerpoint/2010/main" val="2467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kument\Svenskt NjurRegister\Publikation\Publikation 2015\Bilder från Pablo\Diagram\Diagram\Fig 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1" y="908720"/>
            <a:ext cx="6925703" cy="34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02680" y="4509120"/>
            <a:ext cx="6853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42. Typ av access vid första hemodialysbehandling, här kommer inte patienter med som har en fungerande access sedan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tidigare och återigen startar i hemodialys exempelvis efter en transplantation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kument\Svenskt NjurRegister\Publikation\Publikation 2015\Bilder från Pablo\Diagram\Diagram\Fig 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45344" cy="33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22760" y="43651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43. Typ av anlagda accesser och fördelning per kön </a:t>
            </a:r>
          </a:p>
        </p:txBody>
      </p:sp>
    </p:spTree>
    <p:extLst>
      <p:ext uri="{BB962C8B-B14F-4D97-AF65-F5344CB8AC3E}">
        <p14:creationId xmlns:p14="http://schemas.microsoft.com/office/powerpoint/2010/main" val="24523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kument\Svenskt NjurRegister\Publikation\Publikation 2015\Bilder från Pablo\Diagram\Diagram\Fig 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97088" cy="52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87624" y="56513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44. Antal fistel och graft per operationsklinik 2014</a:t>
            </a:r>
          </a:p>
        </p:txBody>
      </p:sp>
    </p:spTree>
    <p:extLst>
      <p:ext uri="{BB962C8B-B14F-4D97-AF65-F5344CB8AC3E}">
        <p14:creationId xmlns:p14="http://schemas.microsoft.com/office/powerpoint/2010/main" val="3951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kument\Svenskt NjurRegister\Publikation\Publikation 2015\Svenskt Njurregister Årsrapport 2015_Sida_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20247" r="11127" b="42509"/>
          <a:stretch/>
        </p:blipFill>
        <p:spPr bwMode="auto">
          <a:xfrm>
            <a:off x="1259632" y="476671"/>
            <a:ext cx="6434382" cy="47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331640" y="5255580"/>
            <a:ext cx="4929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Tabell IV. Reinterventioner 2014. Endovaskulär och öppen åtgärd fördelat på akut och planerad</a:t>
            </a:r>
          </a:p>
          <a:p>
            <a:r>
              <a:rPr lang="sv-SE" sz="1200" b="1" dirty="0" smtClean="0">
                <a:solidFill>
                  <a:schemeClr val="bg1">
                    <a:lumMod val="50000"/>
                  </a:schemeClr>
                </a:solidFill>
              </a:rPr>
              <a:t>(tabellens data är baserade på dataregistreringar införda före 2015-01-30)</a:t>
            </a:r>
            <a:endParaRPr lang="sv-S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okument\Svenskt NjurRegister\Publikation\Publikation 2015\Bilder från Pablo\Diagram\Diagram\Fig 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68760"/>
            <a:ext cx="8277225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33388" y="4221088"/>
            <a:ext cx="3365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45. Antal PTA och reoperationer per län</a:t>
            </a:r>
          </a:p>
        </p:txBody>
      </p:sp>
    </p:spTree>
    <p:extLst>
      <p:ext uri="{BB962C8B-B14F-4D97-AF65-F5344CB8AC3E}">
        <p14:creationId xmlns:p14="http://schemas.microsoft.com/office/powerpoint/2010/main" val="2720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kument\Svenskt NjurRegister\Publikation\Publikation 2015\Bilder från Pablo\Diagram\Diagram\Fi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490424" cy="35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03648" y="443711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5. Uremiorsakande sjukdom. Samtliga patienter i aktiv uremivård 141231, i procent. n=9220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45344" cy="33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1268504" y="4149080"/>
            <a:ext cx="4743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46. Komplikationer inom 30 dagar efter anläggning av CDK</a:t>
            </a:r>
          </a:p>
        </p:txBody>
      </p:sp>
    </p:spTree>
    <p:extLst>
      <p:ext uri="{BB962C8B-B14F-4D97-AF65-F5344CB8AC3E}">
        <p14:creationId xmlns:p14="http://schemas.microsoft.com/office/powerpoint/2010/main" val="13683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45344" cy="33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77385" y="4437112"/>
            <a:ext cx="3115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47. Registrerad stickteknik, n = 1713</a:t>
            </a:r>
          </a:p>
        </p:txBody>
      </p:sp>
    </p:spTree>
    <p:extLst>
      <p:ext uri="{BB962C8B-B14F-4D97-AF65-F5344CB8AC3E}">
        <p14:creationId xmlns:p14="http://schemas.microsoft.com/office/powerpoint/2010/main" val="3832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70709" cy="340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827584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48. Andel med PD av det totala antalet rapporterade dialyspatienter per län under 2014</a:t>
            </a:r>
          </a:p>
        </p:txBody>
      </p:sp>
    </p:spTree>
    <p:extLst>
      <p:ext uri="{BB962C8B-B14F-4D97-AF65-F5344CB8AC3E}">
        <p14:creationId xmlns:p14="http://schemas.microsoft.com/office/powerpoint/2010/main" val="11937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02472" cy="338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978500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49. Utveckling av andelen med hem-HD av alla i HD under åren 2003–2014</a:t>
            </a:r>
          </a:p>
        </p:txBody>
      </p:sp>
    </p:spTree>
    <p:extLst>
      <p:ext uri="{BB962C8B-B14F-4D97-AF65-F5344CB8AC3E}">
        <p14:creationId xmlns:p14="http://schemas.microsoft.com/office/powerpoint/2010/main" val="23837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6" y="764704"/>
            <a:ext cx="7512700" cy="360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803716" y="4437112"/>
            <a:ext cx="4848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50. Andel med hem-HD eller själv-HD per län under 2014</a:t>
            </a:r>
          </a:p>
        </p:txBody>
      </p:sp>
    </p:spTree>
    <p:extLst>
      <p:ext uri="{BB962C8B-B14F-4D97-AF65-F5344CB8AC3E}">
        <p14:creationId xmlns:p14="http://schemas.microsoft.com/office/powerpoint/2010/main" val="8303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16797" cy="33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9552" y="40770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51. Utveckling av andelen med hem-HD och själv-HD under åren 2003–2014</a:t>
            </a:r>
          </a:p>
        </p:txBody>
      </p:sp>
    </p:spTree>
    <p:extLst>
      <p:ext uri="{BB962C8B-B14F-4D97-AF65-F5344CB8AC3E}">
        <p14:creationId xmlns:p14="http://schemas.microsoft.com/office/powerpoint/2010/main" val="21544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2" y="144472"/>
            <a:ext cx="7007382" cy="519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23958" y="5445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52. Andel patienter med maximalt autonom behandling</a:t>
            </a:r>
          </a:p>
        </p:txBody>
      </p:sp>
    </p:spTree>
    <p:extLst>
      <p:ext uri="{BB962C8B-B14F-4D97-AF65-F5344CB8AC3E}">
        <p14:creationId xmlns:p14="http://schemas.microsoft.com/office/powerpoint/2010/main" val="20521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4" y="496740"/>
            <a:ext cx="7963766" cy="37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68674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53. Andel patienter som behandlas med APD under åren 2003–2014</a:t>
            </a:r>
          </a:p>
        </p:txBody>
      </p:sp>
    </p:spTree>
    <p:extLst>
      <p:ext uri="{BB962C8B-B14F-4D97-AF65-F5344CB8AC3E}">
        <p14:creationId xmlns:p14="http://schemas.microsoft.com/office/powerpoint/2010/main" val="3540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7" y="446757"/>
            <a:ext cx="8119201" cy="377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485246" y="4293096"/>
            <a:ext cx="4059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54. Andel patienter med APD på kliniknivå 2014</a:t>
            </a:r>
          </a:p>
        </p:txBody>
      </p:sp>
    </p:spTree>
    <p:extLst>
      <p:ext uri="{BB962C8B-B14F-4D97-AF65-F5344CB8AC3E}">
        <p14:creationId xmlns:p14="http://schemas.microsoft.com/office/powerpoint/2010/main" val="24797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4" y="702767"/>
            <a:ext cx="7241450" cy="351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786934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55. Andel av patienterna som använder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icodextrin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 under 2014</a:t>
            </a:r>
          </a:p>
        </p:txBody>
      </p:sp>
    </p:spTree>
    <p:extLst>
      <p:ext uri="{BB962C8B-B14F-4D97-AF65-F5344CB8AC3E}">
        <p14:creationId xmlns:p14="http://schemas.microsoft.com/office/powerpoint/2010/main" val="27379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kument\Svenskt NjurRegister\Publikation\Publikation 2015\Svenskt Njurregister Årsrapport 2015_Sida_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9203" r="10775" b="50000"/>
          <a:stretch/>
        </p:blipFill>
        <p:spPr bwMode="auto">
          <a:xfrm>
            <a:off x="1259632" y="476672"/>
            <a:ext cx="6196890" cy="50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259632" y="55296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Tabell I. Antal patienter i aktiv uremivård 141231. Länsvis. Blå siffror anger antal per miljon inv.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4" y="691958"/>
            <a:ext cx="8026244" cy="36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8204" y="44371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56. Antal patienter som behandlas med assisterad PD och vanlig PD</a:t>
            </a:r>
          </a:p>
        </p:txBody>
      </p:sp>
    </p:spTree>
    <p:extLst>
      <p:ext uri="{BB962C8B-B14F-4D97-AF65-F5344CB8AC3E}">
        <p14:creationId xmlns:p14="http://schemas.microsoft.com/office/powerpoint/2010/main" val="8153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4" y="489954"/>
            <a:ext cx="8159432" cy="365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6750" y="4221088"/>
            <a:ext cx="5763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57. Andel av patienterna som uppnår Kt/V &gt; 1,7 under åren 2003–2014. Siffrorna inom parentes anger antal med mätning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och totalantal, inom hakparentes procent med mätning av totalantal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kument\Svenskt NjurRegister\Publikation\Publikation 2015\Bilder från Pablo\Diagram\Diagram\Fig 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0688"/>
            <a:ext cx="7351713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895350" y="47828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58. Andel av klinikerna med uppmätt Kt/V &gt; 1,7 2014</a:t>
            </a:r>
          </a:p>
        </p:txBody>
      </p:sp>
    </p:spTree>
    <p:extLst>
      <p:ext uri="{BB962C8B-B14F-4D97-AF65-F5344CB8AC3E}">
        <p14:creationId xmlns:p14="http://schemas.microsoft.com/office/powerpoint/2010/main" val="46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kument\Svenskt NjurRegister\Publikation\Publikation 2015\Bilder från Pablo\Diagram\Diagram\Fig 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25703" cy="34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87624" y="42210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59. Andel med HDF och HF under åren 2003–2014 </a:t>
            </a:r>
          </a:p>
        </p:txBody>
      </p:sp>
    </p:spTree>
    <p:extLst>
      <p:ext uri="{BB962C8B-B14F-4D97-AF65-F5344CB8AC3E}">
        <p14:creationId xmlns:p14="http://schemas.microsoft.com/office/powerpoint/2010/main" val="13103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kument\Svenskt NjurRegister\Publikation\Publikation 2015\Bilder från Pablo\Diagram\Diagram\Fig 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1" y="404664"/>
            <a:ext cx="6356383" cy="49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11961" y="5509612"/>
            <a:ext cx="3630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60. Andel med HDF på länsnivå under 2014</a:t>
            </a:r>
          </a:p>
        </p:txBody>
      </p:sp>
    </p:spTree>
    <p:extLst>
      <p:ext uri="{BB962C8B-B14F-4D97-AF65-F5344CB8AC3E}">
        <p14:creationId xmlns:p14="http://schemas.microsoft.com/office/powerpoint/2010/main" val="33964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kument\Svenskt NjurRegister\Publikation\Publikation 2015\Bilder från Pablo\Diagram\Diagram\Fig 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411"/>
            <a:ext cx="5043718" cy="62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444208" y="4797152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61. Andel med HDF på kliniknivå under 2014</a:t>
            </a:r>
          </a:p>
        </p:txBody>
      </p:sp>
    </p:spTree>
    <p:extLst>
      <p:ext uri="{BB962C8B-B14F-4D97-AF65-F5344CB8AC3E}">
        <p14:creationId xmlns:p14="http://schemas.microsoft.com/office/powerpoint/2010/main" val="4108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kument\Svenskt NjurRegister\Publikation\Publikation 2015\Bilder från Pablo\Diagram\Diagram\Fig 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86082" cy="36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24136" y="46531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62. Genomsnittligt ordinerat antal dialyser per vecka under åren 2003–2014</a:t>
            </a:r>
          </a:p>
        </p:txBody>
      </p:sp>
    </p:spTree>
    <p:extLst>
      <p:ext uri="{BB962C8B-B14F-4D97-AF65-F5344CB8AC3E}">
        <p14:creationId xmlns:p14="http://schemas.microsoft.com/office/powerpoint/2010/main" val="6161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kument\Svenskt NjurRegister\Publikation\Publikation 2015\Svenskt Njurregister Årsrapport 2015_Sida_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37019" r="17927" b="22628"/>
          <a:stretch/>
        </p:blipFill>
        <p:spPr bwMode="auto">
          <a:xfrm>
            <a:off x="1403648" y="476672"/>
            <a:ext cx="6176456" cy="49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403648" y="5511261"/>
            <a:ext cx="4757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Tabell V. Ordinerat antal dialyser per vecka på länsnivå 2014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3" y="188643"/>
            <a:ext cx="3570454" cy="65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20072" y="501317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Tabell VI. Ordinerat antal dialyser per vecka på kliniknivå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okument\Svenskt NjurRegister\Publikation\Publikation 2015\Bilder från Pablo\Diagram\Diagram\Fig 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72909" cy="36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1560" y="48691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63. Utveckling av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stdKt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/V under 2003-2014, baserat på tidigare beräkningsmetod</a:t>
            </a:r>
          </a:p>
        </p:txBody>
      </p:sp>
    </p:spTree>
    <p:extLst>
      <p:ext uri="{BB962C8B-B14F-4D97-AF65-F5344CB8AC3E}">
        <p14:creationId xmlns:p14="http://schemas.microsoft.com/office/powerpoint/2010/main" val="18399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kument\Svenskt NjurRegister\Publikation\Publikation 2015\Bilder från Pablo\Diagram\Diagram\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996"/>
            <a:ext cx="7785218" cy="357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83568" y="4725144"/>
            <a:ext cx="6552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6. Nyupptagna patienter årligen 1991-2014. Fördelade på första behandlingsform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okument\Svenskt NjurRegister\Publikation\Publikation 2015\Bilder från Pablo\Diagram\Diagram\Fig 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78226" cy="51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979489" y="5589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64. Andel med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std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/Kt/V &gt; 2,1 på länsnivå 2014, utan restfunktion, ny beräkningsmetod</a:t>
            </a:r>
          </a:p>
        </p:txBody>
      </p:sp>
    </p:spTree>
    <p:extLst>
      <p:ext uri="{BB962C8B-B14F-4D97-AF65-F5344CB8AC3E}">
        <p14:creationId xmlns:p14="http://schemas.microsoft.com/office/powerpoint/2010/main" val="25821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Dokument\Svenskt NjurRegister\Publikation\Publikation 2015\Bilder från Pablo\Diagram\Diagram\Fig 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9" y="692696"/>
            <a:ext cx="6933017" cy="45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14479" y="53012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65. Andel med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std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/Kt/V &gt; 2,1 på länsnivå 2014, med restfunktion, ny beräkningsmetod</a:t>
            </a:r>
          </a:p>
        </p:txBody>
      </p:sp>
    </p:spTree>
    <p:extLst>
      <p:ext uri="{BB962C8B-B14F-4D97-AF65-F5344CB8AC3E}">
        <p14:creationId xmlns:p14="http://schemas.microsoft.com/office/powerpoint/2010/main" val="29855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okument\Svenskt NjurRegister\Publikation\Publikation 2015\Bilder från Pablo\Diagram\Diagram\Fig 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4" y="116634"/>
            <a:ext cx="4077583" cy="63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580112" y="458112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66. Andel med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std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/Kt/V &gt; 2,1 på kliniknivå 2014, utan restfunktion, ny beräkningsmetod</a:t>
            </a:r>
          </a:p>
        </p:txBody>
      </p:sp>
    </p:spTree>
    <p:extLst>
      <p:ext uri="{BB962C8B-B14F-4D97-AF65-F5344CB8AC3E}">
        <p14:creationId xmlns:p14="http://schemas.microsoft.com/office/powerpoint/2010/main" val="10012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okument\Svenskt NjurRegister\Publikation\Publikation 2015\Bilder från Pablo\Diagram\Diagram\Fig 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13" y="116632"/>
            <a:ext cx="4077583" cy="63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580112" y="4365104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67. Andel med </a:t>
            </a:r>
            <a:r>
              <a:rPr lang="sv-SE" sz="1400" b="1" dirty="0" err="1">
                <a:solidFill>
                  <a:schemeClr val="bg1">
                    <a:lumMod val="50000"/>
                  </a:schemeClr>
                </a:solidFill>
              </a:rPr>
              <a:t>std</a:t>
            </a:r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/Kt/V &gt; 2,1 på kliniknivå 2014, med restfunktion, ny beräkningsmetod</a:t>
            </a:r>
          </a:p>
        </p:txBody>
      </p:sp>
    </p:spTree>
    <p:extLst>
      <p:ext uri="{BB962C8B-B14F-4D97-AF65-F5344CB8AC3E}">
        <p14:creationId xmlns:p14="http://schemas.microsoft.com/office/powerpoint/2010/main" val="1251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Dokument\Svenskt NjurRegister\Publikation\Publikation 2015\Bilder från Pablo\Diagram\Diagram\Fig 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9" y="908720"/>
            <a:ext cx="7060413" cy="3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39979" y="4437112"/>
            <a:ext cx="3892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68. Andel av patienterna med fosfat mellan 0,8–1,8 mmol/L 2003-2014, PD</a:t>
            </a:r>
          </a:p>
        </p:txBody>
      </p:sp>
    </p:spTree>
    <p:extLst>
      <p:ext uri="{BB962C8B-B14F-4D97-AF65-F5344CB8AC3E}">
        <p14:creationId xmlns:p14="http://schemas.microsoft.com/office/powerpoint/2010/main" val="25613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kument\Svenskt NjurRegister\Publikation\Publikation 2015\Bilder från Pablo\Diagram\Diagram\Fig 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9" y="73026"/>
            <a:ext cx="4644159" cy="63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228184" y="465313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69. Måluppfyllelse för fosfat 2014, PD</a:t>
            </a:r>
          </a:p>
        </p:txBody>
      </p:sp>
    </p:spTree>
    <p:extLst>
      <p:ext uri="{BB962C8B-B14F-4D97-AF65-F5344CB8AC3E}">
        <p14:creationId xmlns:p14="http://schemas.microsoft.com/office/powerpoint/2010/main" val="39050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Dokument\Svenskt NjurRegister\Publikation\Publikation 2015\Bilder från Pablo\Diagram\Diagram\Fig 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44565" cy="3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5616" y="43651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70. Andel med PTH inom intervallet 16–64 pmol/L under åren 2003–2014, PD</a:t>
            </a:r>
          </a:p>
        </p:txBody>
      </p:sp>
    </p:spTree>
    <p:extLst>
      <p:ext uri="{BB962C8B-B14F-4D97-AF65-F5344CB8AC3E}">
        <p14:creationId xmlns:p14="http://schemas.microsoft.com/office/powerpoint/2010/main" val="17863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Dokument\Svenskt NjurRegister\Publikation\Publikation 2015\Bilder från Pablo\Diagram\Diagram\Fig 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68" y="179388"/>
            <a:ext cx="4545717" cy="61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308094" y="4293096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71. Andel med PTH inom intervallet 16–64 pmol/L under 2014, PD</a:t>
            </a:r>
          </a:p>
        </p:txBody>
      </p:sp>
    </p:spTree>
    <p:extLst>
      <p:ext uri="{BB962C8B-B14F-4D97-AF65-F5344CB8AC3E}">
        <p14:creationId xmlns:p14="http://schemas.microsoft.com/office/powerpoint/2010/main" val="8018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Dokument\Svenskt NjurRegister\Publikation\Publikation 2015\Bilder från Pablo\Diagram\Diagram\Fig 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3" y="692697"/>
            <a:ext cx="7931765" cy="38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72684" y="4581128"/>
            <a:ext cx="3965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72. Andel av patienterna med fosfat mellan 0,8–1,8 mmol/L 2003-2014, HD</a:t>
            </a:r>
          </a:p>
        </p:txBody>
      </p:sp>
    </p:spTree>
    <p:extLst>
      <p:ext uri="{BB962C8B-B14F-4D97-AF65-F5344CB8AC3E}">
        <p14:creationId xmlns:p14="http://schemas.microsoft.com/office/powerpoint/2010/main" val="30492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Dokument\Svenskt NjurRegister\Publikation\Publikation 2015\Bilder från Pablo\Diagram\Diagram\Fig 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3" y="692696"/>
            <a:ext cx="8082629" cy="43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14913" y="51571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73. Måluppfyllelse för fosfat på länsnivå 2014, HD</a:t>
            </a:r>
          </a:p>
        </p:txBody>
      </p:sp>
    </p:spTree>
    <p:extLst>
      <p:ext uri="{BB962C8B-B14F-4D97-AF65-F5344CB8AC3E}">
        <p14:creationId xmlns:p14="http://schemas.microsoft.com/office/powerpoint/2010/main" val="3176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kument\Svenskt NjurRegister\Publikation\Publikation 2015\Svenskt Njurregister Årsrapport 2015_Sida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9120" r="17936" b="48118"/>
          <a:stretch/>
        </p:blipFill>
        <p:spPr bwMode="auto">
          <a:xfrm>
            <a:off x="1403648" y="332656"/>
            <a:ext cx="6217411" cy="52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03648" y="55960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Tabell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II. Antal nyupptagna patienter 1991-2014. Länsvis. Blå siffror anger antal per miljon inv.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Dokument\Svenskt NjurRegister\Publikation\Publikation 2015\Bilder från Pablo\Diagram\Diagram\Fig 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84" y="116633"/>
            <a:ext cx="4739858" cy="63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588224" y="422108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74. Måluppfyllelse för fosfat på kliniknivå 2014, HD</a:t>
            </a:r>
          </a:p>
        </p:txBody>
      </p:sp>
    </p:spTree>
    <p:extLst>
      <p:ext uri="{BB962C8B-B14F-4D97-AF65-F5344CB8AC3E}">
        <p14:creationId xmlns:p14="http://schemas.microsoft.com/office/powerpoint/2010/main" val="38612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Dokument\Svenskt NjurRegister\Publikation\Publikation 2015\Bilder från Pablo\Diagram\Diagram\Fig 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4" y="836714"/>
            <a:ext cx="7994854" cy="36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09594" y="45811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75. Andel av patienterna med PTH mellan 16–64 pmol/L 2003-2014, HD</a:t>
            </a:r>
          </a:p>
        </p:txBody>
      </p:sp>
    </p:spTree>
    <p:extLst>
      <p:ext uri="{BB962C8B-B14F-4D97-AF65-F5344CB8AC3E}">
        <p14:creationId xmlns:p14="http://schemas.microsoft.com/office/powerpoint/2010/main" val="2305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Dokument\Svenskt NjurRegister\Publikation\Publikation 2015\Bilder från Pablo\Diagram\Diagram\Fig 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70404" cy="41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7544" y="48691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76. Måluppfyllelse för PTH på länsnivå 2014, HD</a:t>
            </a:r>
          </a:p>
        </p:txBody>
      </p:sp>
    </p:spTree>
    <p:extLst>
      <p:ext uri="{BB962C8B-B14F-4D97-AF65-F5344CB8AC3E}">
        <p14:creationId xmlns:p14="http://schemas.microsoft.com/office/powerpoint/2010/main" val="91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Dokument\Svenskt NjurRegister\Publikation\Publikation 2015\Bilder från Pablo\Diagram\Diagram\Fig 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3"/>
            <a:ext cx="4739858" cy="63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372200" y="4221088"/>
            <a:ext cx="252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77. Måluppfyllelse för PTH på kliniknivå 2014, HD</a:t>
            </a:r>
          </a:p>
        </p:txBody>
      </p:sp>
    </p:spTree>
    <p:extLst>
      <p:ext uri="{BB962C8B-B14F-4D97-AF65-F5344CB8AC3E}">
        <p14:creationId xmlns:p14="http://schemas.microsoft.com/office/powerpoint/2010/main" val="23717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:\Dokument\Svenskt NjurRegister\Publikation\Publikation 2015\Bilder från Pablo\Diagram\Diagram\O¦êverlevnadsan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284675" cy="3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051720" y="4860381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Figur Ö1. Kumulativ överlevnad upp till 5 år. Den grova linjen visar överlevnaden för hela riket, de tunna linjerna representerar de olika länen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975"/>
            <a:ext cx="5845493" cy="61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6876256" y="4058488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Tabell Ö1. Observerat antal dödsfall jämfört med förväntat antal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Dokument\Svenskt NjurRegister\Publikation\Publikation 2015\Bilder från Pablo\Diagram\Diagram\Fig O¦ê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926922" cy="39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259632" y="4797152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Figur Ö2. Relativ risk (95% CI) för död med Cox-modell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Dokument\Svenskt NjurRegister\Publikation\Publikation 2015\Bilder från Pablo\Diagram\Diagram\Fig O¦ê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926922" cy="39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331640" y="4492585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Figur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Ö3. 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Relativ risk (95% CI) med </a:t>
            </a:r>
            <a:r>
              <a:rPr lang="sv-SE" sz="1400" b="1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b="1" dirty="0" err="1" smtClean="0">
                <a:solidFill>
                  <a:schemeClr val="bg1">
                    <a:lumMod val="50000"/>
                  </a:schemeClr>
                </a:solidFill>
              </a:rPr>
              <a:t>frailty</a:t>
            </a:r>
            <a:r>
              <a:rPr lang="sv-SE" sz="1400" b="1" dirty="0" smtClean="0">
                <a:solidFill>
                  <a:schemeClr val="bg1">
                    <a:lumMod val="50000"/>
                  </a:schemeClr>
                </a:solidFill>
              </a:rPr>
              <a:t>-modell</a:t>
            </a:r>
            <a:endParaRPr lang="sv-S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kument\Svenskt NjurRegister\Publikation\Publikation 2015\Bilder från Pablo\Diagram\Diagram\Fig7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 bwMode="auto">
          <a:xfrm>
            <a:off x="106532" y="3717032"/>
            <a:ext cx="8544963" cy="83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Dokument\Svenskt NjurRegister\Publikation\Publikation 2015\Bilder från Pablo\Diagram\Diagram\Fi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47320" cy="28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27708" y="4725144"/>
            <a:ext cx="5616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>
                    <a:lumMod val="50000"/>
                  </a:schemeClr>
                </a:solidFill>
              </a:rPr>
              <a:t>Fig 7. Incidens. Nyupptagna patienter årligen 1991-2014. Åldersgrupperade. Per miljon inv. i åldersgrupperna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1266</Words>
  <Application>Microsoft Office PowerPoint</Application>
  <PresentationFormat>Bildspel på skärmen (4:3)</PresentationFormat>
  <Paragraphs>91</Paragraphs>
  <Slides>87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87</vt:i4>
      </vt:variant>
    </vt:vector>
  </HeadingPairs>
  <TitlesOfParts>
    <vt:vector size="8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56</cp:revision>
  <dcterms:created xsi:type="dcterms:W3CDTF">2015-10-08T06:55:02Z</dcterms:created>
  <dcterms:modified xsi:type="dcterms:W3CDTF">2015-10-15T11:43:22Z</dcterms:modified>
</cp:coreProperties>
</file>